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374" r:id="rId3"/>
    <p:sldId id="259" r:id="rId4"/>
    <p:sldId id="260" r:id="rId5"/>
    <p:sldId id="261" r:id="rId6"/>
    <p:sldId id="263" r:id="rId7"/>
    <p:sldId id="264" r:id="rId8"/>
    <p:sldId id="265" r:id="rId9"/>
    <p:sldId id="368" r:id="rId10"/>
    <p:sldId id="267" r:id="rId11"/>
    <p:sldId id="369" r:id="rId12"/>
    <p:sldId id="364" r:id="rId13"/>
    <p:sldId id="359" r:id="rId14"/>
    <p:sldId id="360" r:id="rId15"/>
    <p:sldId id="370" r:id="rId16"/>
    <p:sldId id="362" r:id="rId17"/>
    <p:sldId id="371" r:id="rId18"/>
    <p:sldId id="377" r:id="rId19"/>
    <p:sldId id="375" r:id="rId20"/>
    <p:sldId id="378" r:id="rId21"/>
    <p:sldId id="379" r:id="rId22"/>
    <p:sldId id="383" r:id="rId23"/>
    <p:sldId id="372" r:id="rId24"/>
    <p:sldId id="363" r:id="rId25"/>
    <p:sldId id="376" r:id="rId26"/>
    <p:sldId id="381" r:id="rId27"/>
    <p:sldId id="382" r:id="rId28"/>
    <p:sldId id="333" r:id="rId29"/>
    <p:sldId id="334" r:id="rId30"/>
    <p:sldId id="335" r:id="rId31"/>
    <p:sldId id="339" r:id="rId32"/>
    <p:sldId id="340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5F17C-E297-41D7-955D-F6375AE3DF0C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66AD5-3D6D-4BC3-B6E0-34CAAAB36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3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2C581-F46D-4978-A0A2-DE56DEADE68F}" type="slidenum">
              <a:rPr lang="en-US"/>
              <a:pPr/>
              <a:t>25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A6309-62ED-46E5-8CA6-FB1F42FA9A1C}" type="slidenum">
              <a:rPr lang="en-US"/>
              <a:pPr/>
              <a:t>39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65650" cy="3424237"/>
          </a:xfrm>
          <a:ln w="12700" cap="flat"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</p:spPr>
        <p:txBody>
          <a:bodyPr lIns="92055" tIns="46028" rIns="92055" bIns="4602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178C-D929-483E-9728-4EF1283A31D5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AAA4-9B16-46AE-9526-04B1B8616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0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178C-D929-483E-9728-4EF1283A31D5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AAA4-9B16-46AE-9526-04B1B8616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36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178C-D929-483E-9728-4EF1283A31D5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AAA4-9B16-46AE-9526-04B1B8616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61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178C-D929-483E-9728-4EF1283A31D5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AAA4-9B16-46AE-9526-04B1B8616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8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178C-D929-483E-9728-4EF1283A31D5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AAA4-9B16-46AE-9526-04B1B8616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32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178C-D929-483E-9728-4EF1283A31D5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AAA4-9B16-46AE-9526-04B1B8616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5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178C-D929-483E-9728-4EF1283A31D5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AAA4-9B16-46AE-9526-04B1B8616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2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178C-D929-483E-9728-4EF1283A31D5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AAA4-9B16-46AE-9526-04B1B8616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1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178C-D929-483E-9728-4EF1283A31D5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AAA4-9B16-46AE-9526-04B1B8616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5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178C-D929-483E-9728-4EF1283A31D5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AAA4-9B16-46AE-9526-04B1B8616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67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178C-D929-483E-9728-4EF1283A31D5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AAA4-9B16-46AE-9526-04B1B8616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13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4178C-D929-483E-9728-4EF1283A31D5}" type="datetimeFigureOut">
              <a:rPr lang="en-GB" smtClean="0"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AAA4-9B16-46AE-9526-04B1B8616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61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terscottconsult.co.u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Challenges for law firms</a:t>
            </a:r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584325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GB" sz="2400" dirty="0"/>
              <a:t>Peter Scott</a:t>
            </a:r>
          </a:p>
          <a:p>
            <a:pPr algn="l">
              <a:lnSpc>
                <a:spcPct val="80000"/>
              </a:lnSpc>
            </a:pPr>
            <a:r>
              <a:rPr lang="en-GB" sz="2400" dirty="0"/>
              <a:t>PETER SCOTT CONSULTING</a:t>
            </a:r>
          </a:p>
          <a:p>
            <a:pPr algn="l">
              <a:lnSpc>
                <a:spcPct val="80000"/>
              </a:lnSpc>
            </a:pPr>
            <a:r>
              <a:rPr lang="en-GB" sz="2400" dirty="0">
                <a:hlinkClick r:id="rId2"/>
              </a:rPr>
              <a:t>www.peterscottconsult.co.uk</a:t>
            </a:r>
            <a:r>
              <a:rPr lang="en-GB" sz="2400" dirty="0"/>
              <a:t> </a:t>
            </a:r>
          </a:p>
          <a:p>
            <a:pPr algn="l">
              <a:lnSpc>
                <a:spcPct val="80000"/>
              </a:lnSpc>
            </a:pPr>
            <a:r>
              <a:rPr lang="en-GB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89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98562"/>
          </a:xfrm>
        </p:spPr>
        <p:txBody>
          <a:bodyPr/>
          <a:lstStyle/>
          <a:p>
            <a:r>
              <a:rPr lang="en-GB" sz="2800"/>
              <a:t>Forward planning - there may never be a better time to face up to your sacred cows</a:t>
            </a:r>
          </a:p>
        </p:txBody>
      </p:sp>
      <p:graphicFrame>
        <p:nvGraphicFramePr>
          <p:cNvPr id="266243" name="Object 3"/>
          <p:cNvGraphicFramePr>
            <a:graphicFrameLocks noChangeAspect="1"/>
          </p:cNvGraphicFramePr>
          <p:nvPr/>
        </p:nvGraphicFramePr>
        <p:xfrm>
          <a:off x="755650" y="1628775"/>
          <a:ext cx="7388225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 File" r:id="rId3" imgW="8833122" imgH="5998476" progId="ImageExpertImage">
                  <p:embed/>
                </p:oleObj>
              </mc:Choice>
              <mc:Fallback>
                <p:oleObj name="Image File" r:id="rId3" imgW="8833122" imgH="5998476" progId="ImageExpert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628775"/>
                        <a:ext cx="7388225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24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844675"/>
            <a:ext cx="7758113" cy="4321175"/>
          </a:xfrm>
        </p:spPr>
        <p:txBody>
          <a:bodyPr/>
          <a:lstStyle/>
          <a:p>
            <a:pPr marL="284163" indent="-284163">
              <a:lnSpc>
                <a:spcPct val="90000"/>
              </a:lnSpc>
              <a:spcBef>
                <a:spcPct val="45000"/>
              </a:spcBef>
              <a:buFont typeface="Wingdings" pitchFamily="2" charset="2"/>
              <a:buNone/>
            </a:pPr>
            <a:r>
              <a:rPr lang="en-GB" altLang="en-GB" sz="2800"/>
              <a:t>is a process of finding out:</a:t>
            </a:r>
          </a:p>
          <a:p>
            <a:pPr marL="284163" indent="-284163">
              <a:lnSpc>
                <a:spcPct val="90000"/>
              </a:lnSpc>
              <a:spcBef>
                <a:spcPct val="45000"/>
              </a:spcBef>
            </a:pPr>
            <a:endParaRPr lang="en-GB" altLang="en-GB" sz="2800"/>
          </a:p>
          <a:p>
            <a:pPr marL="284163" indent="-284163">
              <a:lnSpc>
                <a:spcPct val="90000"/>
              </a:lnSpc>
              <a:spcBef>
                <a:spcPct val="45000"/>
              </a:spcBef>
            </a:pPr>
            <a:r>
              <a:rPr lang="en-GB" altLang="en-GB" sz="2800"/>
              <a:t>What your (current and prospective) clients value</a:t>
            </a:r>
          </a:p>
          <a:p>
            <a:pPr marL="284163" indent="-284163">
              <a:lnSpc>
                <a:spcPct val="90000"/>
              </a:lnSpc>
              <a:spcBef>
                <a:spcPct val="45000"/>
              </a:spcBef>
            </a:pPr>
            <a:r>
              <a:rPr lang="en-GB" altLang="en-GB" sz="2800"/>
              <a:t>What your partners value</a:t>
            </a:r>
          </a:p>
          <a:p>
            <a:pPr marL="284163" indent="-284163">
              <a:lnSpc>
                <a:spcPct val="90000"/>
              </a:lnSpc>
              <a:spcBef>
                <a:spcPct val="45000"/>
              </a:spcBef>
              <a:buFont typeface="Wingdings" pitchFamily="2" charset="2"/>
              <a:buNone/>
            </a:pPr>
            <a:r>
              <a:rPr lang="en-GB" altLang="en-GB" sz="3300"/>
              <a:t>  </a:t>
            </a:r>
          </a:p>
          <a:p>
            <a:pPr marL="284163" indent="-284163">
              <a:lnSpc>
                <a:spcPct val="90000"/>
              </a:lnSpc>
              <a:spcBef>
                <a:spcPct val="45000"/>
              </a:spcBef>
              <a:buFont typeface="Wingdings" pitchFamily="2" charset="2"/>
              <a:buNone/>
            </a:pPr>
            <a:r>
              <a:rPr lang="en-GB" altLang="en-GB" sz="2400"/>
              <a:t>  Identify key skills and behaviours which enable the </a:t>
            </a:r>
            <a:r>
              <a:rPr lang="en-GB" altLang="en-GB" sz="2400" b="1"/>
              <a:t>consistent</a:t>
            </a:r>
            <a:r>
              <a:rPr lang="en-GB" altLang="en-GB" sz="2400"/>
              <a:t> delivery of your value proposition</a:t>
            </a:r>
          </a:p>
          <a:p>
            <a:pPr marL="284163" indent="-284163">
              <a:lnSpc>
                <a:spcPct val="90000"/>
              </a:lnSpc>
              <a:spcBef>
                <a:spcPct val="45000"/>
              </a:spcBef>
            </a:pPr>
            <a:endParaRPr lang="en-GB" altLang="en-GB" sz="240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267575" cy="1439862"/>
          </a:xfrm>
        </p:spPr>
        <p:txBody>
          <a:bodyPr/>
          <a:lstStyle/>
          <a:p>
            <a:pPr algn="l"/>
            <a:r>
              <a:rPr lang="en-GB" sz="3200" dirty="0"/>
              <a:t>Developing a strategic vision in a partnership …</a:t>
            </a:r>
          </a:p>
        </p:txBody>
      </p:sp>
    </p:spTree>
    <p:extLst>
      <p:ext uri="{BB962C8B-B14F-4D97-AF65-F5344CB8AC3E}">
        <p14:creationId xmlns:p14="http://schemas.microsoft.com/office/powerpoint/2010/main" val="142708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build="p" bldLvl="5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/>
              <a:t>Smaller firms need </a:t>
            </a:r>
            <a:r>
              <a:rPr lang="en-GB" sz="3200" b="1" dirty="0"/>
              <a:t>strategic focus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4163" indent="-284163"/>
            <a:r>
              <a:rPr lang="en-GB" sz="2800"/>
              <a:t>They  cannot be ‘all things to all men’</a:t>
            </a:r>
          </a:p>
          <a:p>
            <a:pPr marL="284163" indent="-284163"/>
            <a:r>
              <a:rPr lang="en-GB" sz="2800"/>
              <a:t>To be competitive requires </a:t>
            </a:r>
            <a:r>
              <a:rPr lang="en-GB" sz="2800" b="1"/>
              <a:t>focus</a:t>
            </a:r>
            <a:r>
              <a:rPr lang="en-GB" sz="2800"/>
              <a:t> on a </a:t>
            </a:r>
            <a:r>
              <a:rPr lang="en-GB" sz="2800" b="1"/>
              <a:t>client</a:t>
            </a:r>
            <a:r>
              <a:rPr lang="en-GB" sz="2800"/>
              <a:t>-type / </a:t>
            </a:r>
            <a:r>
              <a:rPr lang="en-GB" sz="2800" b="1"/>
              <a:t>work</a:t>
            </a:r>
            <a:r>
              <a:rPr lang="en-GB" sz="2800"/>
              <a:t> type mix </a:t>
            </a:r>
          </a:p>
          <a:p>
            <a:pPr marL="284163" indent="-284163"/>
            <a:r>
              <a:rPr lang="en-GB" sz="2800"/>
              <a:t>Sharper focus on client/work types than larger firms</a:t>
            </a:r>
          </a:p>
          <a:p>
            <a:pPr marL="284163" indent="-284163"/>
            <a:r>
              <a:rPr lang="en-GB" sz="2800"/>
              <a:t>wider focus than niche firms</a:t>
            </a:r>
          </a:p>
          <a:p>
            <a:pPr marL="284163" indent="-284163">
              <a:buFont typeface="Wingdings" pitchFamily="2" charset="2"/>
              <a:buNone/>
            </a:pPr>
            <a:endParaRPr lang="en-GB" sz="2800"/>
          </a:p>
          <a:p>
            <a:pPr marL="284163" indent="-284163">
              <a:buFont typeface="Wingdings" pitchFamily="2" charset="2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5736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/>
              <a:t>Finding out what your clients value…</a:t>
            </a:r>
            <a:endParaRPr lang="en-US" sz="3200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will identify the key skills and behaviours which will enable the consistent delivery of your value </a:t>
            </a:r>
            <a:r>
              <a:rPr lang="en-GB" sz="2400" dirty="0" smtClean="0"/>
              <a:t>proposition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dirty="0"/>
              <a:t>But</a:t>
            </a:r>
            <a:r>
              <a:rPr lang="en-GB" sz="2400" dirty="0"/>
              <a:t> – are your partners prepared to adopt the values and behaviours necessary to enable the firm to do so</a:t>
            </a:r>
            <a:r>
              <a:rPr lang="en-GB" sz="2400" dirty="0" smtClean="0"/>
              <a:t>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33664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dirty="0">
                <a:latin typeface="Verdana" pitchFamily="34" charset="0"/>
              </a:rPr>
              <a:t>Your values?</a:t>
            </a:r>
            <a:endParaRPr lang="en-US" sz="3600" dirty="0">
              <a:latin typeface="Verdana" pitchFamily="34" charset="0"/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>
                <a:latin typeface="Verdana" pitchFamily="34" charset="0"/>
              </a:rPr>
              <a:t>What is valued in your firm?</a:t>
            </a:r>
          </a:p>
          <a:p>
            <a:r>
              <a:rPr lang="en-GB" sz="2000" dirty="0">
                <a:latin typeface="Verdana" pitchFamily="34" charset="0"/>
              </a:rPr>
              <a:t>Do you reward what you value?</a:t>
            </a:r>
          </a:p>
          <a:p>
            <a:r>
              <a:rPr lang="en-GB" sz="2000" dirty="0">
                <a:latin typeface="Verdana" pitchFamily="34" charset="0"/>
              </a:rPr>
              <a:t>Do you invest in what you value?</a:t>
            </a:r>
          </a:p>
          <a:p>
            <a:endParaRPr lang="en-GB" sz="2000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endParaRPr lang="en-GB" sz="2000" b="1" dirty="0" smtClean="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GB" sz="2000" b="1" dirty="0" smtClean="0">
                <a:latin typeface="Verdana" pitchFamily="34" charset="0"/>
              </a:rPr>
              <a:t>What </a:t>
            </a:r>
            <a:r>
              <a:rPr lang="en-GB" sz="2000" b="1" dirty="0">
                <a:latin typeface="Verdana" pitchFamily="34" charset="0"/>
              </a:rPr>
              <a:t>does it take to succeed at </a:t>
            </a:r>
          </a:p>
          <a:p>
            <a:pPr>
              <a:buFont typeface="Wingdings" pitchFamily="2" charset="2"/>
              <a:buNone/>
            </a:pPr>
            <a:r>
              <a:rPr lang="en-GB" sz="2000" b="1" dirty="0">
                <a:latin typeface="Verdana" pitchFamily="34" charset="0"/>
              </a:rPr>
              <a:t>your firm?</a:t>
            </a:r>
            <a:r>
              <a:rPr lang="en-GB" sz="2000" dirty="0">
                <a:latin typeface="Verdana" pitchFamily="34" charset="0"/>
              </a:rPr>
              <a:t> </a:t>
            </a:r>
          </a:p>
          <a:p>
            <a:endParaRPr lang="en-GB" sz="2800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endParaRPr lang="en-GB" dirty="0">
              <a:latin typeface="Verdana" pitchFamily="34" charset="0"/>
            </a:endParaRPr>
          </a:p>
          <a:p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47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/>
              <a:t>How many of you do </a:t>
            </a:r>
            <a:r>
              <a:rPr lang="en-GB" sz="3200" b="1" dirty="0"/>
              <a:t>not </a:t>
            </a:r>
            <a:r>
              <a:rPr lang="en-GB" sz="3200" dirty="0"/>
              <a:t>have any partners who…</a:t>
            </a:r>
            <a:endParaRPr lang="en-US" sz="3200" dirty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z="2800" dirty="0"/>
          </a:p>
          <a:p>
            <a:r>
              <a:rPr lang="en-GB" sz="2800" dirty="0"/>
              <a:t>Are </a:t>
            </a:r>
            <a:r>
              <a:rPr lang="en-GB" sz="2800" dirty="0" smtClean="0"/>
              <a:t>underperforming? </a:t>
            </a:r>
            <a:endParaRPr lang="en-GB" sz="2800" dirty="0"/>
          </a:p>
          <a:p>
            <a:r>
              <a:rPr lang="en-GB" sz="2800" dirty="0"/>
              <a:t>Have attitude / behavioural </a:t>
            </a:r>
            <a:r>
              <a:rPr lang="en-GB" sz="2800" dirty="0" smtClean="0"/>
              <a:t>problems?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152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/>
              <a:t>Are internal attitudes in your </a:t>
            </a:r>
            <a:br>
              <a:rPr lang="en-GB" sz="3200" dirty="0"/>
            </a:br>
            <a:r>
              <a:rPr lang="en-GB" sz="3200" dirty="0"/>
              <a:t>firm holding you back?</a:t>
            </a:r>
            <a:endParaRPr lang="en-US" sz="3200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GB" sz="2800" dirty="0"/>
          </a:p>
          <a:p>
            <a:pPr>
              <a:buFont typeface="Wingdings" pitchFamily="2" charset="2"/>
              <a:buNone/>
            </a:pPr>
            <a:r>
              <a:rPr lang="en-GB" sz="2800" dirty="0"/>
              <a:t>Are you presently unable to add </a:t>
            </a:r>
          </a:p>
          <a:p>
            <a:pPr>
              <a:buFont typeface="Wingdings" pitchFamily="2" charset="2"/>
              <a:buNone/>
            </a:pPr>
            <a:r>
              <a:rPr lang="en-GB" sz="2800" dirty="0"/>
              <a:t>value to your clients because of </a:t>
            </a:r>
          </a:p>
          <a:p>
            <a:pPr>
              <a:buFont typeface="Wingdings" pitchFamily="2" charset="2"/>
              <a:buNone/>
            </a:pPr>
            <a:r>
              <a:rPr lang="en-GB" sz="2800" dirty="0"/>
              <a:t>internal attitudes and behaviour?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6245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How to achieve your goals</a:t>
            </a:r>
            <a:endParaRPr lang="en-US" dirty="0"/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516563"/>
            <a:ext cx="6400800" cy="122237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007081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dirty="0" smtClean="0">
                <a:latin typeface="Verdana" pitchFamily="34" charset="0"/>
              </a:rPr>
              <a:t>In </a:t>
            </a:r>
            <a:r>
              <a:rPr lang="en-GB" sz="2800" dirty="0">
                <a:latin typeface="Verdana" pitchFamily="34" charset="0"/>
              </a:rPr>
              <a:t>a fast changing world </a:t>
            </a:r>
            <a:r>
              <a:rPr lang="en-GB" sz="2800" dirty="0" smtClean="0">
                <a:latin typeface="Verdana" pitchFamily="34" charset="0"/>
              </a:rPr>
              <a:t>law </a:t>
            </a:r>
            <a:r>
              <a:rPr lang="en-GB" sz="2800" dirty="0">
                <a:latin typeface="Verdana" pitchFamily="34" charset="0"/>
              </a:rPr>
              <a:t>firms need to constantly adapt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The economy</a:t>
            </a:r>
          </a:p>
          <a:p>
            <a:r>
              <a:rPr lang="en-GB" sz="2400" dirty="0"/>
              <a:t>Legal Services Act implications</a:t>
            </a:r>
          </a:p>
          <a:p>
            <a:r>
              <a:rPr lang="en-GB" sz="2400" dirty="0"/>
              <a:t>Greater regulation and compliance</a:t>
            </a:r>
          </a:p>
          <a:p>
            <a:r>
              <a:rPr lang="en-GB" sz="2400" dirty="0"/>
              <a:t>PI insurers’ attitudes </a:t>
            </a:r>
          </a:p>
          <a:p>
            <a:r>
              <a:rPr lang="en-GB" sz="2400" dirty="0"/>
              <a:t>Technology</a:t>
            </a:r>
          </a:p>
          <a:p>
            <a:r>
              <a:rPr lang="en-GB" sz="2400" dirty="0"/>
              <a:t>Client needs are changing</a:t>
            </a:r>
          </a:p>
          <a:p>
            <a:r>
              <a:rPr lang="en-GB" sz="2400" dirty="0"/>
              <a:t>A fragmented profession</a:t>
            </a:r>
          </a:p>
          <a:p>
            <a:r>
              <a:rPr lang="en-GB" sz="2400" dirty="0"/>
              <a:t>A need to become more competitive</a:t>
            </a:r>
          </a:p>
          <a:p>
            <a:r>
              <a:rPr lang="en-GB" sz="2400" b="1" dirty="0"/>
              <a:t>Greater need for resource</a:t>
            </a:r>
          </a:p>
          <a:p>
            <a:endParaRPr lang="en-GB" sz="2400" b="1" dirty="0"/>
          </a:p>
          <a:p>
            <a:pPr>
              <a:buFont typeface="Wingdings" pitchFamily="2" charset="2"/>
              <a:buNone/>
            </a:pP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08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/>
              <a:t>You have developed a realistic plan, but…</a:t>
            </a:r>
            <a:endParaRPr lang="en-US" sz="3200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GB" dirty="0"/>
          </a:p>
          <a:p>
            <a:pPr>
              <a:buFont typeface="Wingdings" pitchFamily="2" charset="2"/>
              <a:buNone/>
            </a:pPr>
            <a:r>
              <a:rPr lang="en-GB" dirty="0"/>
              <a:t>will you have the </a:t>
            </a:r>
            <a:r>
              <a:rPr lang="en-GB" b="1" dirty="0"/>
              <a:t>resources</a:t>
            </a:r>
            <a:r>
              <a:rPr lang="en-GB" dirty="0"/>
              <a:t> </a:t>
            </a:r>
            <a:r>
              <a:rPr lang="en-GB" dirty="0" smtClean="0"/>
              <a:t>to </a:t>
            </a:r>
            <a:r>
              <a:rPr lang="en-GB" dirty="0"/>
              <a:t>achieve your </a:t>
            </a:r>
            <a:endParaRPr lang="en-GB" dirty="0" smtClean="0"/>
          </a:p>
          <a:p>
            <a:pPr>
              <a:buFont typeface="Wingdings" pitchFamily="2" charset="2"/>
              <a:buNone/>
            </a:pPr>
            <a:r>
              <a:rPr lang="en-GB" dirty="0" smtClean="0"/>
              <a:t>goals</a:t>
            </a:r>
            <a:r>
              <a:rPr lang="en-GB" dirty="0"/>
              <a:t>? </a:t>
            </a:r>
          </a:p>
          <a:p>
            <a:pPr>
              <a:buFont typeface="Wingdings" pitchFamily="2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39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Challenges now facing law firms</a:t>
            </a:r>
            <a:endParaRPr lang="en-US" sz="3600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060575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>
                <a:latin typeface="Verdana" pitchFamily="34" charset="0"/>
              </a:rPr>
              <a:t>The economy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latin typeface="Verdana" pitchFamily="34" charset="0"/>
              </a:rPr>
              <a:t>Legal Services Act implications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latin typeface="Verdana" pitchFamily="34" charset="0"/>
              </a:rPr>
              <a:t>Greater regulation and compliance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latin typeface="Verdana" pitchFamily="34" charset="0"/>
              </a:rPr>
              <a:t>PI insurers’ attitudes 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latin typeface="Verdana" pitchFamily="34" charset="0"/>
              </a:rPr>
              <a:t>Technology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latin typeface="Verdana" pitchFamily="34" charset="0"/>
              </a:rPr>
              <a:t>Client needs are changing</a:t>
            </a:r>
          </a:p>
          <a:p>
            <a:pPr>
              <a:lnSpc>
                <a:spcPct val="80000"/>
              </a:lnSpc>
            </a:pPr>
            <a:r>
              <a:rPr lang="en-GB" sz="2400" dirty="0" smtClean="0">
                <a:latin typeface="Verdana" pitchFamily="34" charset="0"/>
              </a:rPr>
              <a:t>A </a:t>
            </a:r>
            <a:r>
              <a:rPr lang="en-GB" sz="2400" dirty="0">
                <a:latin typeface="Verdana" pitchFamily="34" charset="0"/>
              </a:rPr>
              <a:t>fragmented profession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latin typeface="Verdana" pitchFamily="34" charset="0"/>
              </a:rPr>
              <a:t>A need to become more </a:t>
            </a:r>
            <a:r>
              <a:rPr lang="en-GB" sz="2400" dirty="0" smtClean="0">
                <a:latin typeface="Verdana" pitchFamily="34" charset="0"/>
              </a:rPr>
              <a:t>competitive</a:t>
            </a:r>
          </a:p>
          <a:p>
            <a:pPr>
              <a:lnSpc>
                <a:spcPct val="80000"/>
              </a:lnSpc>
            </a:pPr>
            <a:r>
              <a:rPr lang="en-GB" sz="2400" b="1" dirty="0" smtClean="0">
                <a:latin typeface="Verdana" pitchFamily="34" charset="0"/>
              </a:rPr>
              <a:t>Greater need for resource</a:t>
            </a:r>
          </a:p>
          <a:p>
            <a:pPr>
              <a:lnSpc>
                <a:spcPct val="80000"/>
              </a:lnSpc>
            </a:pPr>
            <a:endParaRPr lang="en-GB" sz="2400" dirty="0">
              <a:latin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89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en-US" sz="3600" dirty="0">
              <a:latin typeface="Arial" pitchFamily="34" charset="0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GB" sz="2800" dirty="0" smtClean="0">
                <a:latin typeface="Arial" pitchFamily="34" charset="0"/>
              </a:rPr>
              <a:t>Resources </a:t>
            </a:r>
            <a:r>
              <a:rPr lang="en-GB" sz="2800" dirty="0">
                <a:latin typeface="Arial" pitchFamily="34" charset="0"/>
              </a:rPr>
              <a:t>which individual firms cannot </a:t>
            </a:r>
          </a:p>
          <a:p>
            <a:pPr>
              <a:buFont typeface="Wingdings" pitchFamily="2" charset="2"/>
              <a:buNone/>
            </a:pPr>
            <a:r>
              <a:rPr lang="en-GB" sz="2800" dirty="0">
                <a:latin typeface="Arial" pitchFamily="34" charset="0"/>
              </a:rPr>
              <a:t>realistically and at an economic and </a:t>
            </a:r>
          </a:p>
          <a:p>
            <a:pPr>
              <a:buFont typeface="Wingdings" pitchFamily="2" charset="2"/>
              <a:buNone/>
            </a:pPr>
            <a:r>
              <a:rPr lang="en-GB" sz="2800" dirty="0">
                <a:latin typeface="Arial" pitchFamily="34" charset="0"/>
              </a:rPr>
              <a:t>acceptable cost provide 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themselves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20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>
                <a:latin typeface="Arial" pitchFamily="34" charset="0"/>
              </a:rPr>
              <a:t>The need for resource</a:t>
            </a:r>
            <a:endParaRPr lang="en-US" sz="3200" dirty="0">
              <a:latin typeface="Arial" pitchFamily="34" charset="0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GB" sz="2400" b="1" dirty="0">
                <a:latin typeface="Arial" pitchFamily="34" charset="0"/>
              </a:rPr>
              <a:t>Often a lack of resource of expertise</a:t>
            </a:r>
          </a:p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(client perception surveys will show if this is the </a:t>
            </a:r>
          </a:p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case)</a:t>
            </a:r>
          </a:p>
          <a:p>
            <a:pPr>
              <a:buFont typeface="Wingdings" pitchFamily="2" charset="2"/>
              <a:buNone/>
            </a:pPr>
            <a:r>
              <a:rPr lang="en-GB" sz="2400" b="1" dirty="0">
                <a:latin typeface="Arial" pitchFamily="34" charset="0"/>
              </a:rPr>
              <a:t>Often a lack of financial resource</a:t>
            </a:r>
          </a:p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(inability to invest in your people and in the </a:t>
            </a:r>
          </a:p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business)</a:t>
            </a:r>
            <a:endParaRPr lang="en-US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31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dirty="0">
                <a:latin typeface="Arial" pitchFamily="34" charset="0"/>
              </a:rPr>
              <a:t>Breadth and depth of expertise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GB" sz="2400" b="1" dirty="0">
                <a:latin typeface="Arial" pitchFamily="34" charset="0"/>
              </a:rPr>
              <a:t>Actual</a:t>
            </a:r>
            <a:r>
              <a:rPr lang="en-GB" sz="2400" dirty="0">
                <a:latin typeface="Arial" pitchFamily="34" charset="0"/>
              </a:rPr>
              <a:t> – to provide clients with the added value they </a:t>
            </a:r>
          </a:p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require</a:t>
            </a:r>
          </a:p>
          <a:p>
            <a:pPr>
              <a:buFont typeface="Wingdings" pitchFamily="2" charset="2"/>
              <a:buNone/>
            </a:pPr>
            <a:endParaRPr lang="en-GB" sz="2400" b="1" dirty="0" smtClean="0"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GB" sz="2400" b="1" dirty="0" smtClean="0">
                <a:latin typeface="Arial" pitchFamily="34" charset="0"/>
              </a:rPr>
              <a:t>Perceived</a:t>
            </a:r>
            <a:r>
              <a:rPr lang="en-GB" sz="2400" dirty="0" smtClean="0">
                <a:latin typeface="Arial" pitchFamily="34" charset="0"/>
              </a:rPr>
              <a:t> </a:t>
            </a:r>
            <a:r>
              <a:rPr lang="en-GB" sz="2400" dirty="0">
                <a:latin typeface="Arial" pitchFamily="34" charset="0"/>
              </a:rPr>
              <a:t>– by clients compared to competitors </a:t>
            </a:r>
          </a:p>
          <a:p>
            <a:pPr>
              <a:buFont typeface="Wingdings" pitchFamily="2" charset="2"/>
              <a:buNone/>
            </a:pPr>
            <a:endParaRPr lang="en-GB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62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Lack of resource may make a firm uncompetitive</a:t>
            </a:r>
            <a:r>
              <a:rPr lang="en-GB"/>
              <a:t>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4163" indent="-284163" defTabSz="190500">
              <a:buFont typeface="Wingdings" pitchFamily="2" charset="2"/>
              <a:buNone/>
            </a:pPr>
            <a:endParaRPr lang="en-GB" sz="2800" b="1" dirty="0"/>
          </a:p>
          <a:p>
            <a:pPr marL="284163" indent="-284163" defTabSz="190500"/>
            <a:r>
              <a:rPr lang="en-GB" sz="2400" i="1" dirty="0"/>
              <a:t>‘I don’t believe they have the resources’</a:t>
            </a:r>
          </a:p>
          <a:p>
            <a:pPr marL="284163" indent="-284163" defTabSz="190500"/>
            <a:r>
              <a:rPr lang="en-GB" sz="2400" i="1" dirty="0"/>
              <a:t>‘Sometimes they lack polish and quality in depth’</a:t>
            </a:r>
          </a:p>
          <a:p>
            <a:pPr marL="284163" indent="-284163" defTabSz="190500"/>
            <a:r>
              <a:rPr lang="en-GB" sz="2400" i="1" dirty="0"/>
              <a:t>‘Depth of expertise – I have only one partner to contact on a day to day basis, which is a little limiting</a:t>
            </a:r>
            <a:r>
              <a:rPr lang="en-GB" sz="2400" i="1" dirty="0" smtClean="0"/>
              <a:t>…’</a:t>
            </a:r>
          </a:p>
          <a:p>
            <a:pPr marL="284163" indent="-284163" defTabSz="190500"/>
            <a:endParaRPr lang="en-GB" sz="2400" i="1" dirty="0"/>
          </a:p>
          <a:p>
            <a:pPr marL="284163" indent="-284163" defTabSz="190500"/>
            <a:endParaRPr lang="en-GB" sz="2400" i="1" dirty="0" smtClean="0"/>
          </a:p>
          <a:p>
            <a:pPr marL="284163" indent="-284163" defTabSz="190500"/>
            <a:endParaRPr lang="en-GB" sz="2400" i="1" dirty="0"/>
          </a:p>
          <a:p>
            <a:pPr marL="0" indent="0" defTabSz="190500">
              <a:buNone/>
            </a:pPr>
            <a:r>
              <a:rPr lang="en-GB" sz="2400" dirty="0" smtClean="0"/>
              <a:t>(some comments by clients) </a:t>
            </a:r>
            <a:endParaRPr lang="en-GB" sz="2400" dirty="0"/>
          </a:p>
          <a:p>
            <a:pPr marL="284163" indent="-284163" defTabSz="190500">
              <a:buFont typeface="Wingdings" pitchFamily="2" charset="2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30443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utoUpdateAnimBg="0"/>
      <p:bldP spid="14745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dirty="0"/>
              <a:t>Is a lack of internal skills holding you back?</a:t>
            </a:r>
            <a:r>
              <a:rPr lang="en-GB" sz="3600" dirty="0"/>
              <a:t> </a:t>
            </a:r>
            <a:r>
              <a:rPr lang="en-GB" b="1" dirty="0"/>
              <a:t> </a:t>
            </a:r>
            <a:endParaRPr lang="en-US" b="1" dirty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GB" dirty="0"/>
          </a:p>
          <a:p>
            <a:pPr>
              <a:buFont typeface="Wingdings" pitchFamily="2" charset="2"/>
              <a:buNone/>
            </a:pPr>
            <a:r>
              <a:rPr lang="en-GB" sz="2800" dirty="0"/>
              <a:t>Do your people all have the </a:t>
            </a:r>
            <a:r>
              <a:rPr lang="en-GB" sz="2800" b="1" dirty="0"/>
              <a:t>skills</a:t>
            </a:r>
            <a:r>
              <a:rPr lang="en-GB" sz="28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GB" sz="2800" dirty="0"/>
              <a:t>necessary to enable your firm to achieve </a:t>
            </a:r>
          </a:p>
          <a:p>
            <a:pPr>
              <a:buFont typeface="Wingdings" pitchFamily="2" charset="2"/>
              <a:buNone/>
            </a:pPr>
            <a:r>
              <a:rPr lang="en-GB" sz="2800" dirty="0"/>
              <a:t>its vision?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3751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3200" dirty="0"/>
              <a:t>Are you investing sufficient in </a:t>
            </a:r>
            <a:br>
              <a:rPr lang="en-GB" sz="3200" dirty="0"/>
            </a:br>
            <a:r>
              <a:rPr lang="en-GB" sz="3200" dirty="0"/>
              <a:t>your people to realise their </a:t>
            </a:r>
            <a:br>
              <a:rPr lang="en-GB" sz="3200" dirty="0"/>
            </a:br>
            <a:r>
              <a:rPr lang="en-GB" sz="3200" dirty="0"/>
              <a:t>financial value to your business?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568950"/>
            <a:ext cx="6400800" cy="698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55229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dirty="0">
                <a:latin typeface="Arial" pitchFamily="34" charset="0"/>
              </a:rPr>
              <a:t>Financial resource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GB" sz="1800" b="1" dirty="0">
                <a:latin typeface="Arial" pitchFamily="34" charset="0"/>
              </a:rPr>
              <a:t>Access to greater financial resource can help to</a:t>
            </a:r>
            <a:r>
              <a:rPr lang="en-GB" sz="1800" b="1" dirty="0" smtClean="0">
                <a:latin typeface="Arial" pitchFamily="34" charset="0"/>
              </a:rPr>
              <a:t>:</a:t>
            </a:r>
          </a:p>
          <a:p>
            <a:pPr>
              <a:buFont typeface="Wingdings" pitchFamily="2" charset="2"/>
              <a:buNone/>
            </a:pPr>
            <a:endParaRPr lang="en-GB" sz="1800" b="1" dirty="0">
              <a:latin typeface="Arial" pitchFamily="34" charset="0"/>
            </a:endParaRPr>
          </a:p>
          <a:p>
            <a:pPr>
              <a:buFontTx/>
              <a:buChar char="-"/>
            </a:pPr>
            <a:r>
              <a:rPr lang="en-GB" sz="1800" dirty="0">
                <a:latin typeface="Arial" pitchFamily="34" charset="0"/>
              </a:rPr>
              <a:t>Provide for quality leadership and management</a:t>
            </a:r>
          </a:p>
          <a:p>
            <a:pPr>
              <a:buFontTx/>
              <a:buChar char="-"/>
            </a:pPr>
            <a:r>
              <a:rPr lang="en-GB" sz="1800" dirty="0">
                <a:latin typeface="Arial" pitchFamily="34" charset="0"/>
              </a:rPr>
              <a:t>Provide for necessary infrastructure to underpin provision of high quality legal services:</a:t>
            </a:r>
          </a:p>
          <a:p>
            <a:pPr>
              <a:buFontTx/>
              <a:buNone/>
            </a:pPr>
            <a:r>
              <a:rPr lang="en-GB" sz="1800" dirty="0">
                <a:latin typeface="Arial" pitchFamily="34" charset="0"/>
              </a:rPr>
              <a:t>     - KM</a:t>
            </a:r>
          </a:p>
          <a:p>
            <a:pPr>
              <a:buFontTx/>
              <a:buNone/>
            </a:pPr>
            <a:r>
              <a:rPr lang="en-GB" sz="1800" dirty="0">
                <a:latin typeface="Arial" pitchFamily="34" charset="0"/>
              </a:rPr>
              <a:t>     - </a:t>
            </a:r>
            <a:r>
              <a:rPr lang="en-GB" sz="1800" dirty="0" smtClean="0">
                <a:latin typeface="Arial" pitchFamily="34" charset="0"/>
              </a:rPr>
              <a:t>compliance and risk </a:t>
            </a:r>
            <a:r>
              <a:rPr lang="en-GB" sz="1800" dirty="0">
                <a:latin typeface="Arial" pitchFamily="34" charset="0"/>
              </a:rPr>
              <a:t>management</a:t>
            </a:r>
          </a:p>
          <a:p>
            <a:pPr>
              <a:buFontTx/>
              <a:buNone/>
            </a:pPr>
            <a:r>
              <a:rPr lang="en-GB" sz="1800" dirty="0">
                <a:latin typeface="Arial" pitchFamily="34" charset="0"/>
              </a:rPr>
              <a:t>     - HR (a people business!)</a:t>
            </a:r>
          </a:p>
          <a:p>
            <a:pPr>
              <a:buFontTx/>
              <a:buNone/>
            </a:pPr>
            <a:r>
              <a:rPr lang="en-GB" sz="1800" dirty="0">
                <a:latin typeface="Arial" pitchFamily="34" charset="0"/>
              </a:rPr>
              <a:t>     - Technology </a:t>
            </a:r>
          </a:p>
          <a:p>
            <a:pPr>
              <a:buFontTx/>
              <a:buNone/>
            </a:pPr>
            <a:endParaRPr lang="en-GB" sz="1800" dirty="0">
              <a:latin typeface="Arial" pitchFamily="34" charset="0"/>
            </a:endParaRPr>
          </a:p>
          <a:p>
            <a:pPr>
              <a:buFontTx/>
              <a:buChar char="-"/>
            </a:pPr>
            <a:r>
              <a:rPr lang="en-GB" sz="1800" dirty="0">
                <a:latin typeface="Arial" pitchFamily="34" charset="0"/>
              </a:rPr>
              <a:t>Build market share and profile to attract  </a:t>
            </a:r>
          </a:p>
          <a:p>
            <a:pPr>
              <a:buFontTx/>
              <a:buNone/>
            </a:pPr>
            <a:r>
              <a:rPr lang="en-GB" sz="1800" dirty="0">
                <a:latin typeface="Arial" pitchFamily="34" charset="0"/>
              </a:rPr>
              <a:t>     - better quality people </a:t>
            </a:r>
          </a:p>
          <a:p>
            <a:pPr>
              <a:buFontTx/>
              <a:buNone/>
            </a:pPr>
            <a:r>
              <a:rPr lang="en-GB" sz="1800" dirty="0">
                <a:latin typeface="Arial" pitchFamily="34" charset="0"/>
              </a:rPr>
              <a:t>     - better clients </a:t>
            </a:r>
            <a:endParaRPr lang="en-US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77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dirty="0">
                <a:latin typeface="Arial" pitchFamily="34" charset="0"/>
              </a:rPr>
              <a:t>Greater expertise and finance 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GB" sz="2000" dirty="0">
                <a:latin typeface="Arial" pitchFamily="34" charset="0"/>
              </a:rPr>
              <a:t>can help to provide greater reach / access to new and 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latin typeface="Arial" pitchFamily="34" charset="0"/>
              </a:rPr>
              <a:t>larger markets:</a:t>
            </a:r>
          </a:p>
          <a:p>
            <a:pPr>
              <a:buFont typeface="Wingdings" pitchFamily="2" charset="2"/>
              <a:buNone/>
            </a:pPr>
            <a:endParaRPr lang="en-GB" sz="2000" dirty="0">
              <a:latin typeface="Arial" pitchFamily="34" charset="0"/>
            </a:endParaRPr>
          </a:p>
          <a:p>
            <a:pPr>
              <a:buFontTx/>
              <a:buChar char="-"/>
            </a:pPr>
            <a:r>
              <a:rPr lang="en-GB" sz="2000" dirty="0">
                <a:latin typeface="Arial" pitchFamily="34" charset="0"/>
              </a:rPr>
              <a:t>Geographic</a:t>
            </a:r>
          </a:p>
          <a:p>
            <a:pPr>
              <a:buFontTx/>
              <a:buChar char="-"/>
            </a:pPr>
            <a:r>
              <a:rPr lang="en-GB" sz="2000" dirty="0">
                <a:latin typeface="Arial" pitchFamily="34" charset="0"/>
              </a:rPr>
              <a:t>Sectors</a:t>
            </a:r>
          </a:p>
          <a:p>
            <a:pPr>
              <a:buFontTx/>
              <a:buChar char="-"/>
            </a:pPr>
            <a:r>
              <a:rPr lang="en-GB" sz="2000" dirty="0">
                <a:latin typeface="Arial" pitchFamily="34" charset="0"/>
              </a:rPr>
              <a:t>More ‘quality’ client types</a:t>
            </a:r>
          </a:p>
          <a:p>
            <a:pPr>
              <a:buFontTx/>
              <a:buChar char="-"/>
            </a:pPr>
            <a:r>
              <a:rPr lang="en-GB" sz="2000" dirty="0">
                <a:latin typeface="Arial" pitchFamily="34" charset="0"/>
              </a:rPr>
              <a:t>More premium work types</a:t>
            </a:r>
            <a:endParaRPr lang="en-US" sz="2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39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4000" dirty="0"/>
              <a:t>Is </a:t>
            </a:r>
            <a:r>
              <a:rPr lang="en-GB" sz="4000" dirty="0" smtClean="0"/>
              <a:t>consolidation </a:t>
            </a:r>
            <a:r>
              <a:rPr lang="en-GB" sz="4000" dirty="0"/>
              <a:t>the </a:t>
            </a:r>
            <a:r>
              <a:rPr lang="en-GB" sz="4000" dirty="0" smtClean="0"/>
              <a:t>answer</a:t>
            </a:r>
            <a:r>
              <a:rPr lang="en-GB" sz="4000" dirty="0"/>
              <a:t>?</a:t>
            </a:r>
            <a:endParaRPr lang="en-US" sz="4000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568950"/>
            <a:ext cx="6400800" cy="698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379023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00213"/>
            <a:ext cx="7772400" cy="2160587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latin typeface="Arial" pitchFamily="34" charset="0"/>
              </a:rPr>
              <a:t>How consolidation between firms in a fragmented profession can help build competitive advantage</a:t>
            </a:r>
            <a:endParaRPr lang="en-US" sz="3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2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/>
              <a:t>The need to be more competitive</a:t>
            </a:r>
            <a:endParaRPr lang="en-US" sz="3200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GB" sz="1800" dirty="0"/>
              <a:t>“Competition is a process by which …</a:t>
            </a:r>
          </a:p>
          <a:p>
            <a:r>
              <a:rPr lang="en-GB" sz="1800" dirty="0"/>
              <a:t>services that people are not prepared to </a:t>
            </a:r>
          </a:p>
          <a:p>
            <a:pPr>
              <a:buFont typeface="Wingdings" pitchFamily="2" charset="2"/>
              <a:buNone/>
            </a:pPr>
            <a:r>
              <a:rPr lang="en-GB" sz="1800" dirty="0" smtClean="0"/>
              <a:t>       pay for; </a:t>
            </a:r>
          </a:p>
          <a:p>
            <a:r>
              <a:rPr lang="en-GB" sz="1800" dirty="0" smtClean="0"/>
              <a:t>high </a:t>
            </a:r>
            <a:r>
              <a:rPr lang="en-GB" sz="1800" dirty="0"/>
              <a:t>cost methods of </a:t>
            </a:r>
            <a:r>
              <a:rPr lang="en-GB" sz="1800" dirty="0" smtClean="0"/>
              <a:t>production; and</a:t>
            </a:r>
          </a:p>
          <a:p>
            <a:r>
              <a:rPr lang="en-GB" sz="1800" dirty="0" smtClean="0"/>
              <a:t>inefficient organisations </a:t>
            </a:r>
            <a:r>
              <a:rPr lang="en-GB" sz="1800" dirty="0"/>
              <a:t>are weeded </a:t>
            </a:r>
            <a:r>
              <a:rPr lang="en-GB" sz="1800" dirty="0" smtClean="0"/>
              <a:t>out; and</a:t>
            </a:r>
          </a:p>
          <a:p>
            <a:endParaRPr lang="en-GB" sz="1800" dirty="0"/>
          </a:p>
          <a:p>
            <a:r>
              <a:rPr lang="en-GB" sz="1800" dirty="0" smtClean="0"/>
              <a:t>opportunity </a:t>
            </a:r>
            <a:r>
              <a:rPr lang="en-GB" sz="1800" dirty="0"/>
              <a:t>is given for </a:t>
            </a:r>
            <a:r>
              <a:rPr lang="en-GB" sz="1800" dirty="0" smtClean="0"/>
              <a:t>new…services </a:t>
            </a:r>
            <a:r>
              <a:rPr lang="en-GB" sz="1800" dirty="0"/>
              <a:t>methods and organisations to be tried”</a:t>
            </a:r>
            <a:r>
              <a:rPr lang="en-GB" sz="1600" dirty="0"/>
              <a:t> </a:t>
            </a:r>
            <a:r>
              <a:rPr lang="en-GB" sz="2000" dirty="0"/>
              <a:t>*</a:t>
            </a:r>
          </a:p>
          <a:p>
            <a:pPr>
              <a:buFont typeface="Wingdings" pitchFamily="2" charset="2"/>
              <a:buNone/>
            </a:pPr>
            <a:endParaRPr lang="en-GB" sz="2000" dirty="0"/>
          </a:p>
          <a:p>
            <a:pPr>
              <a:buFont typeface="Wingdings" pitchFamily="2" charset="2"/>
              <a:buNone/>
            </a:pPr>
            <a:r>
              <a:rPr lang="en-GB" sz="2000" b="1" dirty="0"/>
              <a:t>Could this apply to the legal profession today?</a:t>
            </a:r>
            <a:endParaRPr lang="en-US" sz="2000" b="1" dirty="0"/>
          </a:p>
          <a:p>
            <a:pPr>
              <a:buFont typeface="Wingdings" pitchFamily="2" charset="2"/>
              <a:buNone/>
            </a:pPr>
            <a:endParaRPr lang="en-GB" sz="2000" b="1" dirty="0"/>
          </a:p>
          <a:p>
            <a:pPr>
              <a:buFont typeface="Wingdings" pitchFamily="2" charset="2"/>
              <a:buNone/>
            </a:pPr>
            <a:endParaRPr lang="en-GB" sz="2000" dirty="0"/>
          </a:p>
          <a:p>
            <a:pPr>
              <a:buFont typeface="Wingdings" pitchFamily="2" charset="2"/>
              <a:buNone/>
            </a:pPr>
            <a:endParaRPr lang="en-GB" sz="2000" dirty="0"/>
          </a:p>
          <a:p>
            <a:pPr>
              <a:buFont typeface="Wingdings" pitchFamily="2" charset="2"/>
              <a:buNone/>
            </a:pPr>
            <a:r>
              <a:rPr lang="en-GB" sz="2000" dirty="0"/>
              <a:t>*</a:t>
            </a:r>
            <a:r>
              <a:rPr lang="en-GB" sz="1600" i="1" dirty="0"/>
              <a:t>Everyman’s Dictionary of Economics</a:t>
            </a:r>
          </a:p>
          <a:p>
            <a:pPr>
              <a:buFont typeface="Wingdings" pitchFamily="2" charset="2"/>
              <a:buNone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46579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dirty="0">
                <a:latin typeface="Arial" pitchFamily="34" charset="0"/>
              </a:rPr>
              <a:t>You will add value that clients care about if…</a:t>
            </a:r>
            <a:endParaRPr lang="en-US" sz="2400" dirty="0">
              <a:latin typeface="Arial" pitchFamily="34" charset="0"/>
            </a:endParaRP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4403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>
                <a:latin typeface="Arial" pitchFamily="34" charset="0"/>
              </a:rPr>
              <a:t>You provide clients with what </a:t>
            </a:r>
            <a:r>
              <a:rPr lang="en-GB" sz="2000" b="1" dirty="0">
                <a:latin typeface="Arial" pitchFamily="34" charset="0"/>
              </a:rPr>
              <a:t>they need</a:t>
            </a:r>
            <a:endParaRPr lang="en-GB" sz="20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GB" sz="20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000" dirty="0">
                <a:latin typeface="Arial" pitchFamily="34" charset="0"/>
              </a:rPr>
              <a:t>At prices </a:t>
            </a:r>
            <a:r>
              <a:rPr lang="en-GB" sz="2000" b="1" dirty="0">
                <a:latin typeface="Arial" pitchFamily="34" charset="0"/>
              </a:rPr>
              <a:t>they</a:t>
            </a:r>
            <a:r>
              <a:rPr lang="en-GB" sz="2000" dirty="0">
                <a:latin typeface="Arial" pitchFamily="34" charset="0"/>
              </a:rPr>
              <a:t> perceive to be </a:t>
            </a:r>
            <a:r>
              <a:rPr lang="en-GB" sz="2000" b="1" dirty="0">
                <a:latin typeface="Arial" pitchFamily="34" charset="0"/>
              </a:rPr>
              <a:t>value for money</a:t>
            </a:r>
            <a:r>
              <a:rPr lang="en-GB" sz="2000" dirty="0">
                <a:latin typeface="Arial" pitchFamily="34" charset="0"/>
              </a:rPr>
              <a:t>; and</a:t>
            </a:r>
          </a:p>
          <a:p>
            <a:pPr>
              <a:lnSpc>
                <a:spcPct val="80000"/>
              </a:lnSpc>
            </a:pPr>
            <a:endParaRPr lang="en-GB" sz="20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000" dirty="0">
                <a:latin typeface="Arial" pitchFamily="34" charset="0"/>
              </a:rPr>
              <a:t>You do this better than the competition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0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GB" sz="2000" i="1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GB" sz="2000" i="1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 b="1" i="1" dirty="0">
                <a:latin typeface="Arial" pitchFamily="34" charset="0"/>
              </a:rPr>
              <a:t>‘They always try to sell to us on price – but what we are really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 b="1" i="1" dirty="0">
                <a:latin typeface="Arial" pitchFamily="34" charset="0"/>
              </a:rPr>
              <a:t>looking for is a good job to be done at a reasonable price’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000" b="1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1000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200" dirty="0"/>
              <a:t> 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6299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dirty="0">
                <a:latin typeface="Arial" pitchFamily="34" charset="0"/>
              </a:rPr>
              <a:t>How can </a:t>
            </a:r>
            <a:r>
              <a:rPr lang="en-GB" sz="2800" dirty="0" smtClean="0">
                <a:latin typeface="Arial" pitchFamily="34" charset="0"/>
              </a:rPr>
              <a:t>consolidation </a:t>
            </a:r>
            <a:r>
              <a:rPr lang="en-GB" sz="2800" dirty="0">
                <a:latin typeface="Arial" pitchFamily="34" charset="0"/>
              </a:rPr>
              <a:t>help to provide </a:t>
            </a:r>
            <a:r>
              <a:rPr lang="en-GB" sz="2800" dirty="0" smtClean="0">
                <a:latin typeface="Arial" pitchFamily="34" charset="0"/>
              </a:rPr>
              <a:t>necessary </a:t>
            </a:r>
            <a:r>
              <a:rPr lang="en-GB" sz="2800" dirty="0">
                <a:latin typeface="Arial" pitchFamily="34" charset="0"/>
              </a:rPr>
              <a:t>resource?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400" b="1" dirty="0">
                <a:latin typeface="Arial" pitchFamily="34" charset="0"/>
              </a:rPr>
              <a:t>NB</a:t>
            </a:r>
            <a:r>
              <a:rPr lang="en-GB" sz="2400" dirty="0">
                <a:latin typeface="Arial" pitchFamily="34" charset="0"/>
              </a:rPr>
              <a:t> – </a:t>
            </a:r>
            <a:r>
              <a:rPr lang="en-GB" sz="2400" dirty="0" smtClean="0">
                <a:latin typeface="Arial" pitchFamily="34" charset="0"/>
              </a:rPr>
              <a:t>consolidation is </a:t>
            </a:r>
            <a:r>
              <a:rPr lang="en-GB" sz="2400" dirty="0">
                <a:latin typeface="Arial" pitchFamily="34" charset="0"/>
              </a:rPr>
              <a:t>not a panacea</a:t>
            </a:r>
            <a:r>
              <a:rPr lang="en-GB" dirty="0"/>
              <a:t> </a:t>
            </a:r>
          </a:p>
          <a:p>
            <a:pPr>
              <a:buFont typeface="Wingdings" pitchFamily="2" charset="2"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sz="2400" dirty="0">
                <a:latin typeface="Arial" pitchFamily="34" charset="0"/>
              </a:rPr>
              <a:t>- often just a better platform on which to build a more </a:t>
            </a:r>
          </a:p>
          <a:p>
            <a:pPr>
              <a:buFontTx/>
              <a:buNone/>
            </a:pPr>
            <a:r>
              <a:rPr lang="en-GB" sz="2400" dirty="0">
                <a:latin typeface="Arial" pitchFamily="34" charset="0"/>
              </a:rPr>
              <a:t>  competitive law firm</a:t>
            </a:r>
          </a:p>
          <a:p>
            <a:pPr>
              <a:buFontTx/>
              <a:buNone/>
            </a:pPr>
            <a:r>
              <a:rPr lang="en-GB" sz="2400" dirty="0">
                <a:latin typeface="Arial" pitchFamily="34" charset="0"/>
              </a:rPr>
              <a:t>- not about size for the sake of size</a:t>
            </a:r>
          </a:p>
          <a:p>
            <a:pPr>
              <a:buFont typeface="Wingdings" pitchFamily="2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337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Verdana" pitchFamily="34" charset="0"/>
              </a:rPr>
              <a:t>Consolidate for </a:t>
            </a:r>
            <a:r>
              <a:rPr lang="en-GB" sz="2800" dirty="0">
                <a:latin typeface="Verdana" pitchFamily="34" charset="0"/>
              </a:rPr>
              <a:t>the right reasons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>
                <a:latin typeface="Verdana" pitchFamily="34" charset="0"/>
              </a:rPr>
              <a:t>consolidation </a:t>
            </a:r>
            <a:r>
              <a:rPr lang="en-GB" sz="1800" dirty="0">
                <a:latin typeface="Verdana" pitchFamily="34" charset="0"/>
              </a:rPr>
              <a:t>is not a strategy – it is a means to an end – to gain competitive advantage</a:t>
            </a:r>
          </a:p>
          <a:p>
            <a:r>
              <a:rPr lang="en-GB" sz="1800" dirty="0" smtClean="0">
                <a:latin typeface="Verdana" pitchFamily="34" charset="0"/>
              </a:rPr>
              <a:t>consolidation </a:t>
            </a:r>
            <a:r>
              <a:rPr lang="en-GB" sz="1800" dirty="0">
                <a:latin typeface="Verdana" pitchFamily="34" charset="0"/>
              </a:rPr>
              <a:t>can help build RESOURCE – to enable a firm to provide its clients with what they want </a:t>
            </a:r>
          </a:p>
          <a:p>
            <a:r>
              <a:rPr lang="en-GB" sz="1800" dirty="0">
                <a:latin typeface="Verdana" pitchFamily="34" charset="0"/>
              </a:rPr>
              <a:t>Firms need to ask themselves: </a:t>
            </a:r>
          </a:p>
          <a:p>
            <a:pPr>
              <a:buFont typeface="Wingdings" pitchFamily="2" charset="2"/>
              <a:buNone/>
            </a:pPr>
            <a:endParaRPr lang="en-GB" sz="2000" i="1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GB" sz="2000" b="1" i="1" dirty="0">
                <a:latin typeface="Verdana" pitchFamily="34" charset="0"/>
              </a:rPr>
              <a:t>“Will we be able to achieve our objectives on our </a:t>
            </a:r>
          </a:p>
          <a:p>
            <a:pPr>
              <a:buFont typeface="Wingdings" pitchFamily="2" charset="2"/>
              <a:buNone/>
            </a:pPr>
            <a:r>
              <a:rPr lang="en-GB" sz="2000" b="1" i="1" dirty="0">
                <a:latin typeface="Verdana" pitchFamily="34" charset="0"/>
              </a:rPr>
              <a:t>own”</a:t>
            </a:r>
          </a:p>
          <a:p>
            <a:pPr>
              <a:buFont typeface="Wingdings" pitchFamily="2" charset="2"/>
              <a:buNone/>
            </a:pPr>
            <a:endParaRPr lang="en-GB" sz="2000" b="1" i="1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GB" sz="1800" dirty="0">
                <a:latin typeface="Verdana" pitchFamily="34" charset="0"/>
              </a:rPr>
              <a:t>If not, then </a:t>
            </a:r>
            <a:r>
              <a:rPr lang="en-GB" sz="1800" dirty="0" smtClean="0">
                <a:latin typeface="Verdana" pitchFamily="34" charset="0"/>
              </a:rPr>
              <a:t>consolidation </a:t>
            </a:r>
            <a:r>
              <a:rPr lang="en-GB" sz="1800" dirty="0">
                <a:latin typeface="Verdana" pitchFamily="34" charset="0"/>
              </a:rPr>
              <a:t>may need to be considered </a:t>
            </a:r>
            <a:r>
              <a:rPr lang="en-GB" sz="1800" i="1" dirty="0">
                <a:latin typeface="Verdana" pitchFamily="34" charset="0"/>
              </a:rPr>
              <a:t> </a:t>
            </a:r>
          </a:p>
          <a:p>
            <a:endParaRPr lang="en-GB" sz="2400" i="1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endParaRPr lang="en-GB" sz="2800" dirty="0">
              <a:latin typeface="Verdana" pitchFamily="34" charset="0"/>
            </a:endParaRPr>
          </a:p>
          <a:p>
            <a:endParaRPr lang="en-GB" sz="2800" dirty="0">
              <a:latin typeface="Verdana" pitchFamily="34" charset="0"/>
            </a:endParaRPr>
          </a:p>
          <a:p>
            <a:endParaRPr lang="en-US" sz="28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80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dirty="0">
                <a:latin typeface="Arial" pitchFamily="34" charset="0"/>
              </a:rPr>
              <a:t>The scale of a new firm may help to enable…</a:t>
            </a:r>
            <a:endParaRPr lang="en-US" sz="2400" dirty="0">
              <a:latin typeface="Arial" pitchFamily="34" charset="0"/>
            </a:endParaRP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the new firm to be developed at an </a:t>
            </a:r>
          </a:p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acceptable economic cost to each </a:t>
            </a:r>
          </a:p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constituent firm</a:t>
            </a:r>
          </a:p>
          <a:p>
            <a:pPr>
              <a:buFont typeface="Wingdings" pitchFamily="2" charset="2"/>
              <a:buNone/>
            </a:pPr>
            <a:endParaRPr lang="en-GB" sz="2400" dirty="0"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- which the individual firms could not on their own provide</a:t>
            </a:r>
            <a:r>
              <a:rPr lang="en-GB" sz="2400" dirty="0"/>
              <a:t> 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1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b="1" dirty="0">
                <a:latin typeface="Arial" pitchFamily="34" charset="0"/>
              </a:rPr>
              <a:t>Quality Resource to enable the new firm to…</a:t>
            </a:r>
            <a:endParaRPr lang="en-US" sz="2400" b="1" dirty="0">
              <a:latin typeface="Arial" pitchFamily="34" charset="0"/>
            </a:endParaRP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GB" sz="2800" dirty="0">
                <a:latin typeface="Arial" pitchFamily="34" charset="0"/>
              </a:rPr>
              <a:t>Attract and retain the best </a:t>
            </a:r>
          </a:p>
          <a:p>
            <a:pPr>
              <a:buFont typeface="Wingdings" pitchFamily="2" charset="2"/>
              <a:buNone/>
            </a:pPr>
            <a:r>
              <a:rPr lang="en-GB" sz="2800" dirty="0">
                <a:latin typeface="Arial" pitchFamily="34" charset="0"/>
              </a:rPr>
              <a:t>talent</a:t>
            </a:r>
            <a:endParaRPr lang="en-US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20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b="1" dirty="0">
                <a:latin typeface="Arial" pitchFamily="34" charset="0"/>
              </a:rPr>
              <a:t>Quality Resource to enable the new firm to…</a:t>
            </a:r>
            <a:endParaRPr lang="en-US" sz="2400" b="1" dirty="0">
              <a:latin typeface="Arial" pitchFamily="34" charset="0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Provide clients with the depth </a:t>
            </a:r>
          </a:p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and breadth of expertise they </a:t>
            </a:r>
          </a:p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now require, where and when </a:t>
            </a:r>
          </a:p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they need it</a:t>
            </a:r>
            <a:r>
              <a:rPr lang="en-GB" sz="2400" b="1" dirty="0">
                <a:latin typeface="Arial" pitchFamily="34" charset="0"/>
              </a:rPr>
              <a:t> </a:t>
            </a:r>
            <a:endParaRPr lang="en-US" sz="24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55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b="1" dirty="0">
                <a:latin typeface="Arial" pitchFamily="34" charset="0"/>
              </a:rPr>
              <a:t>Quality Resource to enable the new firm to…</a:t>
            </a:r>
            <a:endParaRPr lang="en-US" sz="2400" b="1" dirty="0">
              <a:latin typeface="Arial" pitchFamily="34" charset="0"/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GB" sz="2800" dirty="0">
                <a:latin typeface="Arial" pitchFamily="34" charset="0"/>
              </a:rPr>
              <a:t>Build the quality management </a:t>
            </a:r>
          </a:p>
          <a:p>
            <a:pPr>
              <a:buFont typeface="Wingdings" pitchFamily="2" charset="2"/>
              <a:buNone/>
            </a:pPr>
            <a:r>
              <a:rPr lang="en-GB" sz="2800" dirty="0">
                <a:latin typeface="Arial" pitchFamily="34" charset="0"/>
              </a:rPr>
              <a:t>which will be required to </a:t>
            </a:r>
          </a:p>
          <a:p>
            <a:pPr>
              <a:buFont typeface="Wingdings" pitchFamily="2" charset="2"/>
              <a:buNone/>
            </a:pPr>
            <a:r>
              <a:rPr lang="en-GB" sz="2800" dirty="0">
                <a:latin typeface="Arial" pitchFamily="34" charset="0"/>
              </a:rPr>
              <a:t>successfully compete in the </a:t>
            </a:r>
          </a:p>
          <a:p>
            <a:pPr>
              <a:buFont typeface="Wingdings" pitchFamily="2" charset="2"/>
              <a:buNone/>
            </a:pPr>
            <a:r>
              <a:rPr lang="en-GB" sz="2800" dirty="0">
                <a:latin typeface="Arial" pitchFamily="34" charset="0"/>
              </a:rPr>
              <a:t>future</a:t>
            </a:r>
            <a:r>
              <a:rPr lang="en-GB" sz="2800" b="1" dirty="0">
                <a:latin typeface="Arial" pitchFamily="34" charset="0"/>
              </a:rPr>
              <a:t> </a:t>
            </a:r>
            <a:endParaRPr lang="en-US" sz="28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89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latin typeface="Arial" pitchFamily="34" charset="0"/>
              </a:rPr>
              <a:t>Quality Resource to enable the new firm to…</a:t>
            </a:r>
            <a:endParaRPr lang="en-US" sz="2400" b="1" dirty="0">
              <a:latin typeface="Arial" pitchFamily="34" charset="0"/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Provide the necessary </a:t>
            </a:r>
          </a:p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infrastructure to underpin the </a:t>
            </a:r>
          </a:p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effective provision of high </a:t>
            </a:r>
          </a:p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quality professional services </a:t>
            </a:r>
          </a:p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demanded by clients</a:t>
            </a:r>
            <a:r>
              <a:rPr lang="en-GB" sz="2400" b="1" dirty="0">
                <a:latin typeface="Arial" pitchFamily="34" charset="0"/>
              </a:rPr>
              <a:t>  </a:t>
            </a:r>
            <a:endParaRPr lang="en-US" sz="24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60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>
                <a:latin typeface="Arial" pitchFamily="34" charset="0"/>
              </a:rPr>
              <a:t>A Vision</a:t>
            </a:r>
            <a:endParaRPr lang="en-US" sz="3600" dirty="0">
              <a:latin typeface="Arial" pitchFamily="34" charset="0"/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To build a </a:t>
            </a:r>
            <a:r>
              <a:rPr lang="en-GB" sz="2400" dirty="0" smtClean="0">
                <a:latin typeface="Arial" pitchFamily="34" charset="0"/>
              </a:rPr>
              <a:t>law firm which </a:t>
            </a:r>
            <a:r>
              <a:rPr lang="en-GB" sz="2400" dirty="0">
                <a:latin typeface="Arial" pitchFamily="34" charset="0"/>
              </a:rPr>
              <a:t>can begin to </a:t>
            </a:r>
          </a:p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compete with larger, more developed  </a:t>
            </a:r>
          </a:p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firms for better quality, higher value </a:t>
            </a:r>
          </a:p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work leading to greater </a:t>
            </a:r>
          </a:p>
          <a:p>
            <a:pPr>
              <a:buFont typeface="Wingdings" pitchFamily="2" charset="2"/>
              <a:buNone/>
            </a:pPr>
            <a:r>
              <a:rPr lang="en-GB" sz="2400" dirty="0">
                <a:latin typeface="Arial" pitchFamily="34" charset="0"/>
              </a:rPr>
              <a:t>competitiveness and profitability </a:t>
            </a:r>
            <a:endParaRPr lang="en-US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6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pic>
        <p:nvPicPr>
          <p:cNvPr id="25907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295400"/>
            <a:ext cx="7615237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82662"/>
          </a:xfrm>
        </p:spPr>
        <p:txBody>
          <a:bodyPr/>
          <a:lstStyle/>
          <a:p>
            <a:r>
              <a:rPr lang="en-GB" sz="3600" b="1" dirty="0"/>
              <a:t>Is </a:t>
            </a:r>
            <a:r>
              <a:rPr lang="en-GB" sz="3600" b="1" dirty="0" smtClean="0"/>
              <a:t>that </a:t>
            </a:r>
            <a:r>
              <a:rPr lang="en-GB" sz="3600" b="1" dirty="0"/>
              <a:t>a Vision you share?</a:t>
            </a:r>
          </a:p>
        </p:txBody>
      </p:sp>
    </p:spTree>
    <p:extLst>
      <p:ext uri="{BB962C8B-B14F-4D97-AF65-F5344CB8AC3E}">
        <p14:creationId xmlns:p14="http://schemas.microsoft.com/office/powerpoint/2010/main" val="58372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dirty="0">
                <a:latin typeface="Arial" pitchFamily="34" charset="0"/>
              </a:rPr>
              <a:t>The greatest danger?</a:t>
            </a:r>
            <a:endParaRPr lang="en-US" sz="3600" dirty="0">
              <a:latin typeface="Arial" pitchFamily="34" charset="0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dirty="0">
                <a:latin typeface="Arial" pitchFamily="34" charset="0"/>
              </a:rPr>
              <a:t>- complacency!</a:t>
            </a:r>
          </a:p>
          <a:p>
            <a:pPr>
              <a:buFont typeface="Wingdings" pitchFamily="2" charset="2"/>
              <a:buNone/>
            </a:pPr>
            <a:endParaRPr lang="en-GB" dirty="0"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GB" sz="2400" i="1" dirty="0">
                <a:latin typeface="Arial" pitchFamily="34" charset="0"/>
              </a:rPr>
              <a:t>“Our strategy is to keep a lid on </a:t>
            </a:r>
          </a:p>
          <a:p>
            <a:pPr>
              <a:buFont typeface="Wingdings" pitchFamily="2" charset="2"/>
              <a:buNone/>
            </a:pPr>
            <a:r>
              <a:rPr lang="en-GB" sz="2400" i="1" dirty="0">
                <a:latin typeface="Arial" pitchFamily="34" charset="0"/>
              </a:rPr>
              <a:t>expenditure and weather the storm. We </a:t>
            </a:r>
          </a:p>
          <a:p>
            <a:pPr>
              <a:buFont typeface="Wingdings" pitchFamily="2" charset="2"/>
              <a:buNone/>
            </a:pPr>
            <a:r>
              <a:rPr lang="en-GB" sz="2400" i="1" dirty="0">
                <a:latin typeface="Arial" pitchFamily="34" charset="0"/>
              </a:rPr>
              <a:t>cannot reinvent ourselves as something </a:t>
            </a:r>
          </a:p>
          <a:p>
            <a:pPr>
              <a:buFont typeface="Wingdings" pitchFamily="2" charset="2"/>
              <a:buNone/>
            </a:pPr>
            <a:r>
              <a:rPr lang="en-GB" sz="2400" i="1" dirty="0">
                <a:latin typeface="Arial" pitchFamily="34" charset="0"/>
              </a:rPr>
              <a:t>we are not” </a:t>
            </a:r>
          </a:p>
          <a:p>
            <a:pPr>
              <a:buFont typeface="Wingdings" pitchFamily="2" charset="2"/>
              <a:buNone/>
            </a:pPr>
            <a:endParaRPr lang="en-GB" sz="2400" i="1" dirty="0"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GB" sz="2000" dirty="0">
                <a:latin typeface="Arial" pitchFamily="34" charset="0"/>
              </a:rPr>
              <a:t>Managing Partner of a major London law firm – Autumn 2008</a:t>
            </a:r>
            <a:endParaRPr lang="en-US" sz="2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038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>
                <a:latin typeface="Arial" pitchFamily="34" charset="0"/>
              </a:rPr>
              <a:t>Any questions?</a:t>
            </a:r>
            <a:endParaRPr lang="en-US" sz="5400">
              <a:latin typeface="Arial" pitchFamily="34" charset="0"/>
            </a:endParaRP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dirty="0">
                <a:latin typeface="Arial" pitchFamily="34" charset="0"/>
              </a:rPr>
              <a:t>An alternative view…</a:t>
            </a:r>
            <a:r>
              <a:rPr lang="en-GB" dirty="0"/>
              <a:t>  </a:t>
            </a:r>
            <a:endParaRPr lang="en-US" dirty="0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1800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i="1" dirty="0">
                <a:latin typeface="Arial" pitchFamily="34" charset="0"/>
              </a:rPr>
              <a:t>“there seems to be a disturbing strategy of hunkering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i="1" dirty="0">
                <a:latin typeface="Arial" pitchFamily="34" charset="0"/>
              </a:rPr>
              <a:t>down, cutting some fat and hoping that business will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i="1" dirty="0">
                <a:latin typeface="Arial" pitchFamily="34" charset="0"/>
              </a:rPr>
              <a:t>return to normal. That is not good. The terrain will look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i="1" dirty="0">
                <a:latin typeface="Arial" pitchFamily="34" charset="0"/>
              </a:rPr>
              <a:t>very different when this is over. </a:t>
            </a:r>
            <a:r>
              <a:rPr lang="en-GB" sz="1800" b="1" i="1" dirty="0">
                <a:latin typeface="Arial" pitchFamily="34" charset="0"/>
              </a:rPr>
              <a:t>This is not a minor blip,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i="1" dirty="0">
                <a:latin typeface="Arial" pitchFamily="34" charset="0"/>
              </a:rPr>
              <a:t>but a discontinuity</a:t>
            </a:r>
            <a:r>
              <a:rPr lang="en-GB" sz="1800" i="1" dirty="0">
                <a:latin typeface="Arial" pitchFamily="34" charset="0"/>
              </a:rPr>
              <a:t>”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1800" i="1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i="1" dirty="0">
                <a:latin typeface="Arial" pitchFamily="34" charset="0"/>
              </a:rPr>
              <a:t>“the problem is that most senior lawyers think only two months ahead.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i="1" dirty="0">
                <a:latin typeface="Arial" pitchFamily="34" charset="0"/>
              </a:rPr>
              <a:t>They have no coherent picture of the future. The planning is not being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i="1" dirty="0">
                <a:latin typeface="Arial" pitchFamily="34" charset="0"/>
              </a:rPr>
              <a:t>done. And it is senior lawyers who need to be driving change”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1800" i="1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1800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1800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>
                <a:latin typeface="Arial" pitchFamily="34" charset="0"/>
              </a:rPr>
              <a:t>Professor Richard Susskind – May 2009</a:t>
            </a:r>
            <a:endParaRPr lang="en-US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4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dirty="0"/>
              <a:t>Where are you now?</a:t>
            </a:r>
            <a:endParaRPr lang="en-US" sz="3600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GB" dirty="0"/>
          </a:p>
          <a:p>
            <a:pPr>
              <a:buFont typeface="Wingdings" pitchFamily="2" charset="2"/>
              <a:buNone/>
            </a:pPr>
            <a:r>
              <a:rPr lang="en-GB" dirty="0"/>
              <a:t>What are the most important lessons you </a:t>
            </a:r>
          </a:p>
          <a:p>
            <a:pPr>
              <a:buFont typeface="Wingdings" pitchFamily="2" charset="2"/>
              <a:buNone/>
            </a:pPr>
            <a:r>
              <a:rPr lang="en-GB" dirty="0"/>
              <a:t>have learnt from </a:t>
            </a:r>
            <a:r>
              <a:rPr lang="en-GB" dirty="0" smtClean="0"/>
              <a:t>the recession</a:t>
            </a:r>
            <a:r>
              <a:rPr lang="en-GB" dirty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0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dirty="0"/>
              <a:t>A chance to make a new start</a:t>
            </a:r>
            <a:endParaRPr lang="en-US" sz="3600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Which of those lessons will you use to </a:t>
            </a:r>
          </a:p>
          <a:p>
            <a:pPr>
              <a:buFont typeface="Wingdings" pitchFamily="2" charset="2"/>
              <a:buNone/>
            </a:pPr>
            <a:r>
              <a:rPr lang="en-GB" sz="2800"/>
              <a:t>   build success for the future?</a:t>
            </a:r>
          </a:p>
          <a:p>
            <a:endParaRPr lang="en-GB" sz="2800"/>
          </a:p>
          <a:p>
            <a:r>
              <a:rPr lang="en-GB" sz="2800"/>
              <a:t>Name one change which would make a greater difference to your firm than any other</a:t>
            </a:r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50811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3600" dirty="0"/>
              <a:t>Forward planning - focus on the fundamentals</a:t>
            </a:r>
            <a:endParaRPr lang="en-US" sz="36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/>
              <a:t>Your </a:t>
            </a:r>
            <a:r>
              <a:rPr lang="en-GB" sz="2800" dirty="0"/>
              <a:t>clients</a:t>
            </a:r>
          </a:p>
          <a:p>
            <a:r>
              <a:rPr lang="en-GB" sz="2800" dirty="0"/>
              <a:t>Your </a:t>
            </a:r>
            <a:r>
              <a:rPr lang="en-GB" sz="2800" dirty="0" smtClean="0"/>
              <a:t>people</a:t>
            </a:r>
          </a:p>
          <a:p>
            <a:r>
              <a:rPr lang="en-GB" sz="2800" dirty="0"/>
              <a:t>The kind of firm you want to </a:t>
            </a:r>
            <a:r>
              <a:rPr lang="en-GB" sz="2800" dirty="0" smtClean="0"/>
              <a:t>be</a:t>
            </a:r>
            <a:endParaRPr lang="en-GB" sz="2800" dirty="0"/>
          </a:p>
          <a:p>
            <a:r>
              <a:rPr lang="en-GB" sz="2800" dirty="0"/>
              <a:t>How you can achieve your goals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842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PETER SCOTT CONSULTING</a:t>
            </a:r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dirty="0"/>
              <a:t>This will require </a:t>
            </a:r>
            <a:r>
              <a:rPr lang="en-GB" sz="3600" b="1" dirty="0"/>
              <a:t>leadership</a:t>
            </a:r>
            <a:endParaRPr lang="en-US" sz="3600" b="1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Thinking and visionary</a:t>
            </a:r>
          </a:p>
          <a:p>
            <a:r>
              <a:rPr lang="en-GB"/>
              <a:t>Challenging</a:t>
            </a:r>
          </a:p>
          <a:p>
            <a:r>
              <a:rPr lang="en-GB"/>
              <a:t>Inspirational</a:t>
            </a:r>
          </a:p>
          <a:p>
            <a:r>
              <a:rPr lang="en-GB"/>
              <a:t>A determination to implement change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6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1381</Words>
  <Application>Microsoft Office PowerPoint</Application>
  <PresentationFormat>On-screen Show (4:3)</PresentationFormat>
  <Paragraphs>276</Paragraphs>
  <Slides>40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Image File</vt:lpstr>
      <vt:lpstr>Challenges for law firms</vt:lpstr>
      <vt:lpstr>Challenges now facing law firms</vt:lpstr>
      <vt:lpstr>The need to be more competitive</vt:lpstr>
      <vt:lpstr>The greatest danger?</vt:lpstr>
      <vt:lpstr>An alternative view…  </vt:lpstr>
      <vt:lpstr>Where are you now?</vt:lpstr>
      <vt:lpstr>A chance to make a new start</vt:lpstr>
      <vt:lpstr>Forward planning - focus on the fundamentals</vt:lpstr>
      <vt:lpstr>This will require leadership</vt:lpstr>
      <vt:lpstr>Forward planning - there may never be a better time to face up to your sacred cows</vt:lpstr>
      <vt:lpstr>Developing a strategic vision in a partnership …</vt:lpstr>
      <vt:lpstr>Smaller firms need strategic focus</vt:lpstr>
      <vt:lpstr>Finding out what your clients value…</vt:lpstr>
      <vt:lpstr>Your values?</vt:lpstr>
      <vt:lpstr>How many of you do not have any partners who…</vt:lpstr>
      <vt:lpstr>Are internal attitudes in your  firm holding you back?</vt:lpstr>
      <vt:lpstr>How to achieve your goals</vt:lpstr>
      <vt:lpstr>In a fast changing world law firms need to constantly adapt</vt:lpstr>
      <vt:lpstr>You have developed a realistic plan, but…</vt:lpstr>
      <vt:lpstr>PowerPoint Presentation</vt:lpstr>
      <vt:lpstr>The need for resource</vt:lpstr>
      <vt:lpstr>Breadth and depth of expertise</vt:lpstr>
      <vt:lpstr>Lack of resource may make a firm uncompetitive </vt:lpstr>
      <vt:lpstr>Is a lack of internal skills holding you back?  </vt:lpstr>
      <vt:lpstr>Are you investing sufficient in  your people to realise their  financial value to your business?</vt:lpstr>
      <vt:lpstr>Financial resource</vt:lpstr>
      <vt:lpstr>Greater expertise and finance </vt:lpstr>
      <vt:lpstr>Is consolidation the answer?</vt:lpstr>
      <vt:lpstr>How consolidation between firms in a fragmented profession can help build competitive advantage</vt:lpstr>
      <vt:lpstr>You will add value that clients care about if…</vt:lpstr>
      <vt:lpstr>How can consolidation help to provide necessary resource?</vt:lpstr>
      <vt:lpstr>Consolidate for the right reasons</vt:lpstr>
      <vt:lpstr>The scale of a new firm may help to enable…</vt:lpstr>
      <vt:lpstr>Quality Resource to enable the new firm to…</vt:lpstr>
      <vt:lpstr>Quality Resource to enable the new firm to…</vt:lpstr>
      <vt:lpstr>Quality Resource to enable the new firm to…</vt:lpstr>
      <vt:lpstr>Quality Resource to enable the new firm to…</vt:lpstr>
      <vt:lpstr>A Vision</vt:lpstr>
      <vt:lpstr>Is that a Vision you share?</vt:lpstr>
      <vt:lpstr>Any 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for the future</dc:title>
  <dc:creator>Peter</dc:creator>
  <cp:lastModifiedBy>Peter</cp:lastModifiedBy>
  <cp:revision>8</cp:revision>
  <dcterms:created xsi:type="dcterms:W3CDTF">2011-09-27T09:20:32Z</dcterms:created>
  <dcterms:modified xsi:type="dcterms:W3CDTF">2011-09-27T16:16:28Z</dcterms:modified>
</cp:coreProperties>
</file>